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71" r:id="rId6"/>
    <p:sldId id="272" r:id="rId7"/>
    <p:sldId id="273" r:id="rId8"/>
    <p:sldId id="274" r:id="rId9"/>
    <p:sldId id="277" r:id="rId10"/>
    <p:sldId id="279" r:id="rId11"/>
  </p:sldIdLst>
  <p:sldSz cx="18288000" cy="10287000"/>
  <p:notesSz cx="6858000" cy="9144000"/>
  <p:embeddedFontLst>
    <p:embeddedFont>
      <p:font typeface="Source Han Sans KR Bold" panose="020B0600000101010101" charset="-127"/>
      <p:regular r:id="rId12"/>
    </p:embeddedFont>
    <p:embeddedFont>
      <p:font typeface="Source Han Sans KR Normal" panose="020B0600000101010101" charset="-127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460" y="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1.svg"/><Relationship Id="rId7" Type="http://schemas.openxmlformats.org/officeDocument/2006/relationships/image" Target="../media/image37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700000">
            <a:off x="1509851" y="31938"/>
            <a:ext cx="2364796" cy="2474786"/>
          </a:xfrm>
          <a:custGeom>
            <a:avLst/>
            <a:gdLst/>
            <a:ahLst/>
            <a:cxnLst/>
            <a:rect l="l" t="t" r="r" b="b"/>
            <a:pathLst>
              <a:path w="2364796" h="2474786">
                <a:moveTo>
                  <a:pt x="0" y="0"/>
                </a:moveTo>
                <a:lnTo>
                  <a:pt x="2364796" y="0"/>
                </a:lnTo>
                <a:lnTo>
                  <a:pt x="2364796" y="2474786"/>
                </a:lnTo>
                <a:lnTo>
                  <a:pt x="0" y="247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3" name="Freeform 3"/>
          <p:cNvSpPr/>
          <p:nvPr/>
        </p:nvSpPr>
        <p:spPr>
          <a:xfrm rot="-2700000">
            <a:off x="4690476" y="-175853"/>
            <a:ext cx="2793093" cy="1593495"/>
          </a:xfrm>
          <a:custGeom>
            <a:avLst/>
            <a:gdLst/>
            <a:ahLst/>
            <a:cxnLst/>
            <a:rect l="l" t="t" r="r" b="b"/>
            <a:pathLst>
              <a:path w="2793093" h="1593495">
                <a:moveTo>
                  <a:pt x="0" y="0"/>
                </a:moveTo>
                <a:lnTo>
                  <a:pt x="2793093" y="0"/>
                </a:lnTo>
                <a:lnTo>
                  <a:pt x="2793093" y="1593495"/>
                </a:lnTo>
                <a:lnTo>
                  <a:pt x="0" y="159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700000">
            <a:off x="3597276" y="2429480"/>
            <a:ext cx="2505566" cy="1966046"/>
          </a:xfrm>
          <a:custGeom>
            <a:avLst/>
            <a:gdLst/>
            <a:ahLst/>
            <a:cxnLst/>
            <a:rect l="l" t="t" r="r" b="b"/>
            <a:pathLst>
              <a:path w="2505566" h="1966046">
                <a:moveTo>
                  <a:pt x="0" y="0"/>
                </a:moveTo>
                <a:lnTo>
                  <a:pt x="2505566" y="0"/>
                </a:lnTo>
                <a:lnTo>
                  <a:pt x="2505566" y="1966047"/>
                </a:lnTo>
                <a:lnTo>
                  <a:pt x="0" y="19660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25" b="-225"/>
            </a:stretch>
          </a:blipFill>
        </p:spPr>
      </p:sp>
      <p:sp>
        <p:nvSpPr>
          <p:cNvPr id="5" name="Freeform 5"/>
          <p:cNvSpPr/>
          <p:nvPr/>
        </p:nvSpPr>
        <p:spPr>
          <a:xfrm rot="-287032">
            <a:off x="7345234" y="-79316"/>
            <a:ext cx="2885110" cy="2703529"/>
          </a:xfrm>
          <a:custGeom>
            <a:avLst/>
            <a:gdLst/>
            <a:ahLst/>
            <a:cxnLst/>
            <a:rect l="l" t="t" r="r" b="b"/>
            <a:pathLst>
              <a:path w="2885110" h="2703529">
                <a:moveTo>
                  <a:pt x="0" y="0"/>
                </a:moveTo>
                <a:lnTo>
                  <a:pt x="2885109" y="0"/>
                </a:lnTo>
                <a:lnTo>
                  <a:pt x="2885109" y="2703529"/>
                </a:lnTo>
                <a:lnTo>
                  <a:pt x="0" y="27035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51" b="-51"/>
            </a:stretch>
          </a:blipFill>
        </p:spPr>
      </p:sp>
      <p:sp>
        <p:nvSpPr>
          <p:cNvPr id="6" name="Freeform 6"/>
          <p:cNvSpPr/>
          <p:nvPr/>
        </p:nvSpPr>
        <p:spPr>
          <a:xfrm rot="-2700000">
            <a:off x="1110845" y="3977406"/>
            <a:ext cx="1945205" cy="1866611"/>
          </a:xfrm>
          <a:custGeom>
            <a:avLst/>
            <a:gdLst/>
            <a:ahLst/>
            <a:cxnLst/>
            <a:rect l="l" t="t" r="r" b="b"/>
            <a:pathLst>
              <a:path w="1945205" h="1866611">
                <a:moveTo>
                  <a:pt x="0" y="0"/>
                </a:moveTo>
                <a:lnTo>
                  <a:pt x="1945206" y="0"/>
                </a:lnTo>
                <a:lnTo>
                  <a:pt x="1945206" y="1866611"/>
                </a:lnTo>
                <a:lnTo>
                  <a:pt x="0" y="18666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21" r="-121"/>
            </a:stretch>
          </a:blipFill>
        </p:spPr>
      </p:sp>
      <p:sp>
        <p:nvSpPr>
          <p:cNvPr id="7" name="Freeform 7"/>
          <p:cNvSpPr/>
          <p:nvPr/>
        </p:nvSpPr>
        <p:spPr>
          <a:xfrm rot="-2700000">
            <a:off x="2232177" y="6806617"/>
            <a:ext cx="2421317" cy="2070134"/>
          </a:xfrm>
          <a:custGeom>
            <a:avLst/>
            <a:gdLst/>
            <a:ahLst/>
            <a:cxnLst/>
            <a:rect l="l" t="t" r="r" b="b"/>
            <a:pathLst>
              <a:path w="2421317" h="2070134">
                <a:moveTo>
                  <a:pt x="0" y="0"/>
                </a:moveTo>
                <a:lnTo>
                  <a:pt x="2421317" y="0"/>
                </a:lnTo>
                <a:lnTo>
                  <a:pt x="2421317" y="2070133"/>
                </a:lnTo>
                <a:lnTo>
                  <a:pt x="0" y="20701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09" b="-10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86083" y="3989594"/>
            <a:ext cx="2215795" cy="2597203"/>
          </a:xfrm>
          <a:custGeom>
            <a:avLst/>
            <a:gdLst/>
            <a:ahLst/>
            <a:cxnLst/>
            <a:rect l="l" t="t" r="r" b="b"/>
            <a:pathLst>
              <a:path w="2215795" h="2597203">
                <a:moveTo>
                  <a:pt x="0" y="0"/>
                </a:moveTo>
                <a:lnTo>
                  <a:pt x="2215795" y="0"/>
                </a:lnTo>
                <a:lnTo>
                  <a:pt x="2215795" y="2597202"/>
                </a:lnTo>
                <a:lnTo>
                  <a:pt x="0" y="25972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34" b="-34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651281" y="1657306"/>
            <a:ext cx="8379539" cy="7444427"/>
            <a:chOff x="43976" y="-366095"/>
            <a:chExt cx="9058565" cy="9925903"/>
          </a:xfrm>
        </p:grpSpPr>
        <p:sp>
          <p:nvSpPr>
            <p:cNvPr id="10" name="TextBox 10"/>
            <p:cNvSpPr txBox="1"/>
            <p:nvPr/>
          </p:nvSpPr>
          <p:spPr>
            <a:xfrm>
              <a:off x="382416" y="-366095"/>
              <a:ext cx="8720125" cy="9506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913"/>
                </a:lnSpc>
              </a:pPr>
              <a:r>
                <a:rPr lang="ko-KR" altLang="en-US" sz="12648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생활 습관을 통한</a:t>
              </a:r>
              <a:endParaRPr lang="en-US" altLang="ko-KR" sz="12648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r">
                <a:lnSpc>
                  <a:spcPts val="13913"/>
                </a:lnSpc>
              </a:pPr>
              <a:r>
                <a:rPr lang="ko-KR" altLang="en-US" sz="12648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건강점수 예측</a:t>
              </a:r>
              <a:endParaRPr lang="en-US" sz="12648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3976" y="9057364"/>
              <a:ext cx="8720125" cy="502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812"/>
                </a:lnSpc>
              </a:pPr>
              <a:r>
                <a:rPr lang="ko-KR" altLang="en-US" sz="2812" b="1" dirty="0" err="1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구성윤</a:t>
              </a:r>
              <a:endParaRPr lang="en-US" sz="2812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1057302" y="666412"/>
            <a:ext cx="5627464" cy="696369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13" name="TextBox 13"/>
          <p:cNvSpPr txBox="1"/>
          <p:nvPr/>
        </p:nvSpPr>
        <p:spPr>
          <a:xfrm>
            <a:off x="12362585" y="905381"/>
            <a:ext cx="3922808" cy="26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93"/>
              </a:lnSpc>
            </a:pPr>
            <a:r>
              <a:rPr lang="en-US" sz="1687" b="1" spc="16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</a:t>
            </a:r>
            <a:r>
              <a:rPr lang="ko-KR" altLang="en-US" sz="1687" b="1" spc="168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조</a:t>
            </a:r>
            <a:endParaRPr lang="en-US" sz="1687" b="1" spc="168" dirty="0">
              <a:solidFill>
                <a:srgbClr val="FFFFFF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6989" y="-803672"/>
            <a:ext cx="15034022" cy="3836194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2006686" y="440435"/>
            <a:ext cx="10487918" cy="800675"/>
            <a:chOff x="0" y="48021"/>
            <a:chExt cx="13983891" cy="1067568"/>
          </a:xfrm>
        </p:grpSpPr>
        <p:sp>
          <p:nvSpPr>
            <p:cNvPr id="5" name="TextBox 5"/>
            <p:cNvSpPr txBox="1"/>
            <p:nvPr/>
          </p:nvSpPr>
          <p:spPr>
            <a:xfrm>
              <a:off x="0" y="48021"/>
              <a:ext cx="13983891" cy="66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4. </a:t>
              </a:r>
              <a:r>
                <a:rPr lang="ko-KR" alt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결론</a:t>
              </a:r>
              <a:endParaRPr lang="en-US" sz="6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6678"/>
              <a:ext cx="13983891" cy="38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6"/>
                </a:lnSpc>
              </a:pPr>
              <a:endParaRPr lang="en-US" sz="1828" b="1" spc="9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700000">
            <a:off x="13330836" y="-396786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FD90A32C-0E77-86C3-6921-074D0761B5C9}"/>
              </a:ext>
            </a:extLst>
          </p:cNvPr>
          <p:cNvSpPr/>
          <p:nvPr/>
        </p:nvSpPr>
        <p:spPr>
          <a:xfrm>
            <a:off x="3089672" y="6846862"/>
            <a:ext cx="1993632" cy="1993632"/>
          </a:xfrm>
          <a:custGeom>
            <a:avLst/>
            <a:gdLst/>
            <a:ahLst/>
            <a:cxnLst/>
            <a:rect l="l" t="t" r="r" b="b"/>
            <a:pathLst>
              <a:path w="1993632" h="1993632">
                <a:moveTo>
                  <a:pt x="0" y="0"/>
                </a:moveTo>
                <a:lnTo>
                  <a:pt x="1993632" y="0"/>
                </a:lnTo>
                <a:lnTo>
                  <a:pt x="1993632" y="1993633"/>
                </a:lnTo>
                <a:lnTo>
                  <a:pt x="0" y="1993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AC47F03F-32E2-9300-57B4-C2F466DFF343}"/>
              </a:ext>
            </a:extLst>
          </p:cNvPr>
          <p:cNvSpPr/>
          <p:nvPr/>
        </p:nvSpPr>
        <p:spPr>
          <a:xfrm>
            <a:off x="3560480" y="7316165"/>
            <a:ext cx="1052015" cy="1009510"/>
          </a:xfrm>
          <a:custGeom>
            <a:avLst/>
            <a:gdLst/>
            <a:ahLst/>
            <a:cxnLst/>
            <a:rect l="l" t="t" r="r" b="b"/>
            <a:pathLst>
              <a:path w="1052015" h="1009510">
                <a:moveTo>
                  <a:pt x="0" y="0"/>
                </a:moveTo>
                <a:lnTo>
                  <a:pt x="1052016" y="0"/>
                </a:lnTo>
                <a:lnTo>
                  <a:pt x="1052016" y="1009510"/>
                </a:lnTo>
                <a:lnTo>
                  <a:pt x="0" y="1009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1" r="-121"/>
            </a:stretch>
          </a:blipFill>
        </p:spPr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D71F0B66-B5F7-53A7-A4C8-CFF231D34973}"/>
              </a:ext>
            </a:extLst>
          </p:cNvPr>
          <p:cNvSpPr/>
          <p:nvPr/>
        </p:nvSpPr>
        <p:spPr>
          <a:xfrm>
            <a:off x="3089672" y="3942876"/>
            <a:ext cx="1993632" cy="1993632"/>
          </a:xfrm>
          <a:custGeom>
            <a:avLst/>
            <a:gdLst/>
            <a:ahLst/>
            <a:cxnLst/>
            <a:rect l="l" t="t" r="r" b="b"/>
            <a:pathLst>
              <a:path w="1993632" h="1993632">
                <a:moveTo>
                  <a:pt x="0" y="0"/>
                </a:moveTo>
                <a:lnTo>
                  <a:pt x="1993632" y="0"/>
                </a:lnTo>
                <a:lnTo>
                  <a:pt x="1993632" y="1993632"/>
                </a:lnTo>
                <a:lnTo>
                  <a:pt x="0" y="1993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CBDACC96-BA67-706B-E528-7FD0F4C01620}"/>
              </a:ext>
            </a:extLst>
          </p:cNvPr>
          <p:cNvSpPr/>
          <p:nvPr/>
        </p:nvSpPr>
        <p:spPr>
          <a:xfrm>
            <a:off x="3468933" y="4502741"/>
            <a:ext cx="1235111" cy="1055972"/>
          </a:xfrm>
          <a:custGeom>
            <a:avLst/>
            <a:gdLst/>
            <a:ahLst/>
            <a:cxnLst/>
            <a:rect l="l" t="t" r="r" b="b"/>
            <a:pathLst>
              <a:path w="1235111" h="1055972">
                <a:moveTo>
                  <a:pt x="0" y="0"/>
                </a:moveTo>
                <a:lnTo>
                  <a:pt x="1235110" y="0"/>
                </a:lnTo>
                <a:lnTo>
                  <a:pt x="1235110" y="1055973"/>
                </a:lnTo>
                <a:lnTo>
                  <a:pt x="0" y="1055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09" b="-109"/>
            </a:stretch>
          </a:blipFill>
        </p:spPr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8709CDF9-043F-F231-1944-5FFE530EDE2D}"/>
              </a:ext>
            </a:extLst>
          </p:cNvPr>
          <p:cNvSpPr/>
          <p:nvPr/>
        </p:nvSpPr>
        <p:spPr>
          <a:xfrm>
            <a:off x="9144000" y="3942876"/>
            <a:ext cx="1993632" cy="1993632"/>
          </a:xfrm>
          <a:custGeom>
            <a:avLst/>
            <a:gdLst/>
            <a:ahLst/>
            <a:cxnLst/>
            <a:rect l="l" t="t" r="r" b="b"/>
            <a:pathLst>
              <a:path w="1993632" h="1993632">
                <a:moveTo>
                  <a:pt x="0" y="0"/>
                </a:moveTo>
                <a:lnTo>
                  <a:pt x="1993632" y="0"/>
                </a:lnTo>
                <a:lnTo>
                  <a:pt x="1993632" y="1993632"/>
                </a:lnTo>
                <a:lnTo>
                  <a:pt x="0" y="1993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521C5C16-ADDD-A959-2323-E3D261D0C253}"/>
              </a:ext>
            </a:extLst>
          </p:cNvPr>
          <p:cNvSpPr/>
          <p:nvPr/>
        </p:nvSpPr>
        <p:spPr>
          <a:xfrm>
            <a:off x="9498020" y="4292956"/>
            <a:ext cx="1103521" cy="1293472"/>
          </a:xfrm>
          <a:custGeom>
            <a:avLst/>
            <a:gdLst/>
            <a:ahLst/>
            <a:cxnLst/>
            <a:rect l="l" t="t" r="r" b="b"/>
            <a:pathLst>
              <a:path w="1103521" h="1293472">
                <a:moveTo>
                  <a:pt x="0" y="0"/>
                </a:moveTo>
                <a:lnTo>
                  <a:pt x="1103521" y="0"/>
                </a:lnTo>
                <a:lnTo>
                  <a:pt x="1103521" y="1293472"/>
                </a:lnTo>
                <a:lnTo>
                  <a:pt x="0" y="12934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34" b="-34"/>
            </a:stretch>
          </a:blipFill>
        </p:spPr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BB5DF2D7-A4D6-78ED-B0FB-79AC60298D72}"/>
              </a:ext>
            </a:extLst>
          </p:cNvPr>
          <p:cNvSpPr txBox="1"/>
          <p:nvPr/>
        </p:nvSpPr>
        <p:spPr>
          <a:xfrm>
            <a:off x="5538481" y="4749192"/>
            <a:ext cx="2576815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</a:t>
            </a:r>
            <a:r>
              <a:rPr lang="ko-KR" altLang="en-US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생활습관 만으론 </a:t>
            </a:r>
            <a:r>
              <a:rPr lang="en-US" altLang="ko-KR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	</a:t>
            </a:r>
            <a:r>
              <a:rPr lang="ko-KR" altLang="en-US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부족</a:t>
            </a:r>
            <a:endParaRPr lang="en-US" sz="2531" b="1" dirty="0">
              <a:solidFill>
                <a:srgbClr val="30303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2C5D63E3-0A29-B318-39B7-D4FB1B871AAF}"/>
              </a:ext>
            </a:extLst>
          </p:cNvPr>
          <p:cNvSpPr txBox="1"/>
          <p:nvPr/>
        </p:nvSpPr>
        <p:spPr>
          <a:xfrm>
            <a:off x="5538481" y="7653179"/>
            <a:ext cx="3959539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</a:t>
            </a:r>
            <a:r>
              <a:rPr lang="ko-KR" altLang="en-US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간단한 </a:t>
            </a:r>
            <a:r>
              <a:rPr lang="ko-KR" altLang="en-US" sz="2531" b="1" dirty="0" err="1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전처리</a:t>
            </a:r>
            <a:r>
              <a:rPr lang="ko-KR" altLang="en-US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자동화 필요</a:t>
            </a:r>
            <a:endParaRPr lang="en-US" sz="2531" b="1" dirty="0">
              <a:solidFill>
                <a:srgbClr val="30303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6C80B893-EF84-B3CF-62C0-18583F83807B}"/>
              </a:ext>
            </a:extLst>
          </p:cNvPr>
          <p:cNvSpPr txBox="1"/>
          <p:nvPr/>
        </p:nvSpPr>
        <p:spPr>
          <a:xfrm>
            <a:off x="11592809" y="4749192"/>
            <a:ext cx="3723391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37"/>
              </a:lnSpc>
            </a:pPr>
            <a:r>
              <a:rPr lang="en-US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</a:t>
            </a:r>
            <a:r>
              <a:rPr lang="ko-KR" altLang="en-US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설문조사는 </a:t>
            </a:r>
            <a:r>
              <a:rPr lang="en-US" altLang="ko-KR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    </a:t>
            </a:r>
          </a:p>
          <a:p>
            <a:pPr algn="l">
              <a:lnSpc>
                <a:spcPts val="3037"/>
              </a:lnSpc>
            </a:pPr>
            <a:r>
              <a:rPr lang="en-US" altLang="ko-KR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	</a:t>
            </a:r>
            <a:r>
              <a:rPr lang="ko-KR" altLang="en-US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사용하지 말자</a:t>
            </a:r>
            <a:r>
              <a:rPr lang="en-US" sz="2531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265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A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47041"/>
            <a:ext cx="3862983" cy="11658600"/>
          </a:xfrm>
          <a:prstGeom prst="rect">
            <a:avLst/>
          </a:prstGeom>
          <a:solidFill>
            <a:srgbClr val="303030"/>
          </a:solidFill>
        </p:spPr>
      </p:sp>
      <p:sp>
        <p:nvSpPr>
          <p:cNvPr id="3" name="AutoShape 3"/>
          <p:cNvSpPr/>
          <p:nvPr/>
        </p:nvSpPr>
        <p:spPr>
          <a:xfrm>
            <a:off x="3314700" y="1028700"/>
            <a:ext cx="8604647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4007197" y="2561225"/>
            <a:ext cx="7219652" cy="5029042"/>
            <a:chOff x="0" y="90884"/>
            <a:chExt cx="9626203" cy="6705391"/>
          </a:xfrm>
        </p:grpSpPr>
        <p:sp>
          <p:nvSpPr>
            <p:cNvPr id="5" name="TextBox 5"/>
            <p:cNvSpPr txBox="1"/>
            <p:nvPr/>
          </p:nvSpPr>
          <p:spPr>
            <a:xfrm>
              <a:off x="0" y="90884"/>
              <a:ext cx="9626203" cy="11205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79"/>
                </a:lnSpc>
              </a:pPr>
              <a:r>
                <a:rPr lang="ko-KR" altLang="en-US" sz="5799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목차</a:t>
              </a:r>
              <a:endParaRPr lang="en-US" sz="5799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487402"/>
              <a:ext cx="9626203" cy="4308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84"/>
                </a:lnSpc>
              </a:pPr>
              <a:r>
                <a:rPr lang="en-US" sz="2531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1- </a:t>
              </a:r>
              <a:r>
                <a:rPr lang="ko-KR" altLang="en-US" sz="2531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주제 선정 이유</a:t>
              </a:r>
              <a:endParaRPr lang="en-US" altLang="ko-KR" sz="2531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2784"/>
                </a:lnSpc>
              </a:pPr>
              <a:endParaRPr lang="en-US" altLang="ko-KR" sz="2531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2784"/>
                </a:lnSpc>
              </a:pPr>
              <a:r>
                <a:rPr lang="en-US" sz="2531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2- </a:t>
              </a:r>
              <a:r>
                <a:rPr lang="ko-KR" altLang="en-US" sz="2531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2531" b="1" dirty="0" err="1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전처리</a:t>
              </a:r>
              <a:endParaRPr lang="en-US" altLang="ko-KR" sz="2531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2784"/>
                </a:lnSpc>
              </a:pPr>
              <a:endParaRPr lang="en-US" altLang="ko-KR" sz="2531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2784"/>
                </a:lnSpc>
              </a:pPr>
              <a:r>
                <a:rPr lang="en-US" sz="2531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3- </a:t>
              </a:r>
              <a:r>
                <a:rPr lang="ko-KR" altLang="en-US" sz="2531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모델 설계</a:t>
              </a:r>
              <a:endParaRPr lang="en-US" altLang="ko-KR" sz="2531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2784"/>
                </a:lnSpc>
              </a:pPr>
              <a:endParaRPr lang="en-US" altLang="ko-KR" sz="2531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2784"/>
                </a:lnSpc>
              </a:pPr>
              <a:r>
                <a:rPr lang="en-US" sz="2531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4- </a:t>
              </a:r>
              <a:r>
                <a:rPr lang="ko-KR" altLang="en-US" sz="2531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 구현</a:t>
              </a:r>
              <a:endParaRPr lang="en-US" altLang="ko-KR" sz="2531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2784"/>
                </a:lnSpc>
              </a:pPr>
              <a:endParaRPr lang="en-US" altLang="ko-KR" sz="2531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  <a:p>
              <a:pPr algn="l">
                <a:lnSpc>
                  <a:spcPts val="2784"/>
                </a:lnSpc>
              </a:pPr>
              <a:r>
                <a:rPr lang="en-US" sz="2531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5- </a:t>
              </a:r>
              <a:r>
                <a:rPr lang="ko-KR" altLang="en-US" sz="2531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결론</a:t>
              </a:r>
              <a:endParaRPr lang="en-US" sz="2531" b="1" dirty="0">
                <a:solidFill>
                  <a:srgbClr val="74AEDB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04680"/>
              <a:ext cx="9626203" cy="478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7"/>
                </a:lnSpc>
              </a:pPr>
              <a:endParaRPr lang="en-US" sz="1828" spc="-18" dirty="0">
                <a:solidFill>
                  <a:srgbClr val="303030"/>
                </a:solidFill>
                <a:latin typeface="Source Han Sans KR Normal"/>
                <a:ea typeface="Source Han Sans KR Normal"/>
                <a:cs typeface="Source Han Sans KR Normal"/>
                <a:sym typeface="Source Han Sans KR Normal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765188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942689" y="-819745"/>
            <a:ext cx="3862983" cy="11658600"/>
          </a:xfrm>
          <a:prstGeom prst="rect">
            <a:avLst/>
          </a:prstGeom>
          <a:solidFill>
            <a:srgbClr val="74AEDB"/>
          </a:solidFill>
        </p:spPr>
      </p:sp>
      <p:sp>
        <p:nvSpPr>
          <p:cNvPr id="3" name="Freeform 3"/>
          <p:cNvSpPr/>
          <p:nvPr/>
        </p:nvSpPr>
        <p:spPr>
          <a:xfrm>
            <a:off x="12682002" y="535781"/>
            <a:ext cx="4046814" cy="3175420"/>
          </a:xfrm>
          <a:custGeom>
            <a:avLst/>
            <a:gdLst/>
            <a:ahLst/>
            <a:cxnLst/>
            <a:rect l="l" t="t" r="r" b="b"/>
            <a:pathLst>
              <a:path w="4046814" h="3175420">
                <a:moveTo>
                  <a:pt x="0" y="0"/>
                </a:moveTo>
                <a:lnTo>
                  <a:pt x="4046815" y="0"/>
                </a:lnTo>
                <a:lnTo>
                  <a:pt x="4046815" y="3175420"/>
                </a:lnTo>
                <a:lnTo>
                  <a:pt x="0" y="3175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25" b="-22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495703" y="798027"/>
            <a:ext cx="9041309" cy="2162920"/>
            <a:chOff x="0" y="57150"/>
            <a:chExt cx="12055078" cy="2883894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2055078" cy="11342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496"/>
                </a:lnSpc>
              </a:pPr>
              <a:r>
                <a:rPr lang="en-US" sz="5906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1. </a:t>
              </a:r>
              <a:r>
                <a:rPr lang="ko-KR" altLang="en-US" sz="5906" b="1" dirty="0">
                  <a:solidFill>
                    <a:srgbClr val="30303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주제선정 이유</a:t>
              </a:r>
              <a:endParaRPr lang="en-US" sz="5906" b="1" dirty="0">
                <a:solidFill>
                  <a:srgbClr val="30303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15581"/>
              <a:ext cx="12055078" cy="5254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en-US" sz="2812" b="1" dirty="0" err="1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응급</a:t>
              </a:r>
              <a:r>
                <a:rPr lang="en-US" sz="2812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812" b="1" dirty="0" err="1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처치란</a:t>
              </a:r>
              <a:r>
                <a:rPr lang="en-US" sz="2812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 </a:t>
              </a:r>
              <a:r>
                <a:rPr lang="en-US" sz="2812" b="1" dirty="0" err="1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무엇인가</a:t>
              </a:r>
              <a:r>
                <a:rPr lang="en-US" sz="2812" b="1" dirty="0">
                  <a:solidFill>
                    <a:srgbClr val="74AEDB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?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729879"/>
              <a:ext cx="4757737" cy="160734"/>
            </a:xfrm>
            <a:prstGeom prst="rect">
              <a:avLst/>
            </a:prstGeom>
            <a:solidFill>
              <a:srgbClr val="74AEDB"/>
            </a:solidFill>
          </p:spPr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73FBA87C-9A2B-EFA3-875A-1B02511FD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937" y="3354674"/>
            <a:ext cx="7259063" cy="14575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C32E68-8B34-108C-777B-B7410C47E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883" y="4883935"/>
            <a:ext cx="7659169" cy="22196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3C6783-87CB-37B2-0591-07D7B2DC3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976" y="7345443"/>
            <a:ext cx="7449590" cy="21815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65A17D-4821-26DF-4F5B-95B113B3670F}"/>
              </a:ext>
            </a:extLst>
          </p:cNvPr>
          <p:cNvSpPr txBox="1"/>
          <p:nvPr/>
        </p:nvSpPr>
        <p:spPr>
          <a:xfrm rot="20846005">
            <a:off x="888325" y="3982376"/>
            <a:ext cx="11954917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0" dirty="0"/>
              <a:t>생활 습관이 실제 건강에 얼마나 영향을 미칠까</a:t>
            </a:r>
            <a:r>
              <a:rPr lang="en-US" altLang="ko-KR" sz="8000" dirty="0"/>
              <a:t>?</a:t>
            </a:r>
            <a:endParaRPr lang="ko-KR" alt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6989" y="-803672"/>
            <a:ext cx="15034022" cy="3836194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2006686" y="440435"/>
            <a:ext cx="10487918" cy="800675"/>
            <a:chOff x="0" y="48021"/>
            <a:chExt cx="13983891" cy="1067568"/>
          </a:xfrm>
        </p:grpSpPr>
        <p:sp>
          <p:nvSpPr>
            <p:cNvPr id="5" name="TextBox 5"/>
            <p:cNvSpPr txBox="1"/>
            <p:nvPr/>
          </p:nvSpPr>
          <p:spPr>
            <a:xfrm>
              <a:off x="0" y="48021"/>
              <a:ext cx="13983891" cy="66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2. </a:t>
              </a:r>
              <a:r>
                <a:rPr lang="ko-KR" alt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6000" b="1" dirty="0" err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전처리</a:t>
              </a:r>
              <a:endParaRPr lang="en-US" sz="6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6678"/>
              <a:ext cx="13983891" cy="38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6"/>
                </a:lnSpc>
              </a:pPr>
              <a:endParaRPr lang="en-US" sz="1828" b="1" spc="9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700000">
            <a:off x="13330836" y="-396786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320B8F-8AD3-9749-45EC-02ED1357FEEF}"/>
              </a:ext>
            </a:extLst>
          </p:cNvPr>
          <p:cNvSpPr txBox="1"/>
          <p:nvPr/>
        </p:nvSpPr>
        <p:spPr>
          <a:xfrm>
            <a:off x="2133600" y="949427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출처</a:t>
            </a:r>
            <a:r>
              <a:rPr lang="en-US" altLang="ko-KR" dirty="0"/>
              <a:t>:https://www.kaggle.com/datasets/lplenka/brfss-data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86D20B2-9256-6818-09C5-7F643F1DD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989" y="4086625"/>
            <a:ext cx="15250172" cy="43457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7F539F2-E174-91CA-E311-95163BFB3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596" y="4276629"/>
            <a:ext cx="15112566" cy="415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0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6989" y="-803672"/>
            <a:ext cx="15034022" cy="3836194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2006686" y="440435"/>
            <a:ext cx="10487918" cy="800675"/>
            <a:chOff x="0" y="48021"/>
            <a:chExt cx="13983891" cy="1067568"/>
          </a:xfrm>
        </p:grpSpPr>
        <p:sp>
          <p:nvSpPr>
            <p:cNvPr id="5" name="TextBox 5"/>
            <p:cNvSpPr txBox="1"/>
            <p:nvPr/>
          </p:nvSpPr>
          <p:spPr>
            <a:xfrm>
              <a:off x="0" y="48021"/>
              <a:ext cx="13983891" cy="66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2. </a:t>
              </a:r>
              <a:r>
                <a:rPr lang="ko-KR" alt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6000" b="1" dirty="0" err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전처리</a:t>
              </a:r>
              <a:endParaRPr lang="en-US" sz="6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6678"/>
              <a:ext cx="13983891" cy="38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6"/>
                </a:lnSpc>
              </a:pPr>
              <a:endParaRPr lang="en-US" sz="1828" b="1" spc="9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700000">
            <a:off x="13330836" y="-396786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2028E0-A80B-030D-7226-44D9ED9EE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90" y="3032522"/>
            <a:ext cx="7554379" cy="60968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7D0AF30-684E-8B1C-8E2E-3C18D87CED86}"/>
              </a:ext>
            </a:extLst>
          </p:cNvPr>
          <p:cNvSpPr/>
          <p:nvPr/>
        </p:nvSpPr>
        <p:spPr>
          <a:xfrm>
            <a:off x="9468084" y="3032522"/>
            <a:ext cx="8438916" cy="640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500" dirty="0">
                <a:solidFill>
                  <a:schemeClr val="tx1"/>
                </a:solidFill>
              </a:rPr>
              <a:t>나이</a:t>
            </a:r>
            <a:r>
              <a:rPr lang="en-US" altLang="ko-KR" sz="4500" dirty="0">
                <a:solidFill>
                  <a:schemeClr val="tx1"/>
                </a:solidFill>
              </a:rPr>
              <a:t>, </a:t>
            </a:r>
            <a:r>
              <a:rPr lang="ko-KR" altLang="en-US" sz="4500" dirty="0">
                <a:solidFill>
                  <a:schemeClr val="tx1"/>
                </a:solidFill>
              </a:rPr>
              <a:t>음주 횟수 등 수치형 데이터 </a:t>
            </a:r>
            <a:r>
              <a:rPr lang="en-US" altLang="ko-KR" sz="4500" dirty="0">
                <a:solidFill>
                  <a:schemeClr val="tx1"/>
                </a:solidFill>
              </a:rPr>
              <a:t>-&gt; </a:t>
            </a:r>
            <a:r>
              <a:rPr lang="ko-KR" altLang="en-US" sz="4500" dirty="0">
                <a:solidFill>
                  <a:schemeClr val="tx1"/>
                </a:solidFill>
              </a:rPr>
              <a:t>중앙값</a:t>
            </a:r>
            <a:r>
              <a:rPr lang="en-US" altLang="ko-KR" sz="4500" dirty="0">
                <a:solidFill>
                  <a:schemeClr val="tx1"/>
                </a:solidFill>
              </a:rPr>
              <a:t> </a:t>
            </a:r>
            <a:r>
              <a:rPr lang="ko-KR" altLang="en-US" sz="4500" dirty="0">
                <a:solidFill>
                  <a:schemeClr val="tx1"/>
                </a:solidFill>
              </a:rPr>
              <a:t>또는 평균값</a:t>
            </a:r>
            <a:endParaRPr lang="en-US" altLang="ko-KR" sz="4500" dirty="0">
              <a:solidFill>
                <a:schemeClr val="tx1"/>
              </a:solidFill>
            </a:endParaRPr>
          </a:p>
          <a:p>
            <a:pPr algn="ctr"/>
            <a:r>
              <a:rPr lang="en-US" altLang="ko-KR" sz="4500" dirty="0">
                <a:solidFill>
                  <a:schemeClr val="tx1"/>
                </a:solidFill>
              </a:rPr>
              <a:t>(</a:t>
            </a:r>
            <a:r>
              <a:rPr lang="ko-KR" altLang="en-US" sz="4500" dirty="0">
                <a:solidFill>
                  <a:schemeClr val="tx1"/>
                </a:solidFill>
              </a:rPr>
              <a:t>수치의 분포에 따라</a:t>
            </a:r>
            <a:r>
              <a:rPr lang="en-US" altLang="ko-KR" sz="50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5000" dirty="0">
              <a:solidFill>
                <a:schemeClr val="tx1"/>
              </a:solidFill>
            </a:endParaRPr>
          </a:p>
          <a:p>
            <a:pPr algn="ctr"/>
            <a:endParaRPr lang="en-US" altLang="ko-KR" sz="4500" dirty="0">
              <a:solidFill>
                <a:schemeClr val="tx1"/>
              </a:solidFill>
            </a:endParaRPr>
          </a:p>
          <a:p>
            <a:pPr algn="ctr"/>
            <a:r>
              <a:rPr lang="ko-KR" altLang="en-US" sz="4500" dirty="0">
                <a:solidFill>
                  <a:schemeClr val="tx1"/>
                </a:solidFill>
              </a:rPr>
              <a:t>흡연여부</a:t>
            </a:r>
            <a:r>
              <a:rPr lang="en-US" altLang="ko-KR" sz="4500" dirty="0">
                <a:solidFill>
                  <a:schemeClr val="tx1"/>
                </a:solidFill>
              </a:rPr>
              <a:t>, </a:t>
            </a:r>
            <a:r>
              <a:rPr lang="ko-KR" altLang="en-US" sz="4500" dirty="0">
                <a:solidFill>
                  <a:schemeClr val="tx1"/>
                </a:solidFill>
              </a:rPr>
              <a:t>병력 여부 등 범주형 데이터 </a:t>
            </a:r>
            <a:r>
              <a:rPr lang="en-US" altLang="ko-KR" sz="4500" dirty="0">
                <a:solidFill>
                  <a:schemeClr val="tx1"/>
                </a:solidFill>
              </a:rPr>
              <a:t>-&gt; </a:t>
            </a:r>
            <a:r>
              <a:rPr lang="ko-KR" altLang="en-US" sz="4500" dirty="0" err="1">
                <a:solidFill>
                  <a:schemeClr val="tx1"/>
                </a:solidFill>
              </a:rPr>
              <a:t>최빈값</a:t>
            </a:r>
            <a:r>
              <a:rPr lang="ko-KR" altLang="en-US" sz="4500" dirty="0">
                <a:solidFill>
                  <a:schemeClr val="tx1"/>
                </a:solidFill>
              </a:rPr>
              <a:t> </a:t>
            </a:r>
            <a:endParaRPr lang="en-US" altLang="ko-KR" sz="4500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63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6989" y="-803672"/>
            <a:ext cx="15034022" cy="3836194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2006686" y="440435"/>
            <a:ext cx="10487918" cy="800675"/>
            <a:chOff x="0" y="48021"/>
            <a:chExt cx="13983891" cy="1067568"/>
          </a:xfrm>
        </p:grpSpPr>
        <p:sp>
          <p:nvSpPr>
            <p:cNvPr id="5" name="TextBox 5"/>
            <p:cNvSpPr txBox="1"/>
            <p:nvPr/>
          </p:nvSpPr>
          <p:spPr>
            <a:xfrm>
              <a:off x="0" y="48021"/>
              <a:ext cx="13983891" cy="66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2. </a:t>
              </a:r>
              <a:r>
                <a:rPr lang="ko-KR" alt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6000" b="1" dirty="0" err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전처리</a:t>
              </a:r>
              <a:endParaRPr lang="en-US" sz="6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6678"/>
              <a:ext cx="13983891" cy="38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6"/>
                </a:lnSpc>
              </a:pPr>
              <a:endParaRPr lang="en-US" sz="1828" b="1" spc="9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700000">
            <a:off x="13330836" y="-396786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490B25-D7AC-9D53-0229-A4087E6E7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981352"/>
            <a:ext cx="4772691" cy="51251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6E5514-E718-9181-DAB8-5BDCE4814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4003287"/>
            <a:ext cx="4467849" cy="51251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7C5ADC-DD09-D36F-2211-2DEBA38EE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287" y="3981351"/>
            <a:ext cx="7106642" cy="51251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F5FD8A-00D8-9328-B8D2-6BD76F592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9647" y="3962298"/>
            <a:ext cx="541095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6989" y="-803672"/>
            <a:ext cx="15034022" cy="3836194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2006686" y="440435"/>
            <a:ext cx="10487918" cy="800675"/>
            <a:chOff x="0" y="48021"/>
            <a:chExt cx="13983891" cy="1067568"/>
          </a:xfrm>
        </p:grpSpPr>
        <p:sp>
          <p:nvSpPr>
            <p:cNvPr id="5" name="TextBox 5"/>
            <p:cNvSpPr txBox="1"/>
            <p:nvPr/>
          </p:nvSpPr>
          <p:spPr>
            <a:xfrm>
              <a:off x="0" y="48021"/>
              <a:ext cx="13983891" cy="66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2. </a:t>
              </a:r>
              <a:r>
                <a:rPr lang="ko-KR" alt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데이터 </a:t>
              </a:r>
              <a:r>
                <a:rPr lang="ko-KR" altLang="en-US" sz="6000" b="1" dirty="0" err="1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전처리</a:t>
              </a:r>
              <a:endParaRPr lang="en-US" sz="6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6678"/>
              <a:ext cx="13983891" cy="38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6"/>
                </a:lnSpc>
              </a:pPr>
              <a:endParaRPr lang="en-US" sz="1828" b="1" spc="9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700000">
            <a:off x="13330836" y="-396786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1F5EBF-9850-4A17-E033-FC6FA4ACA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32" y="3372430"/>
            <a:ext cx="8622367" cy="28743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6E270D-79EC-AA75-19BF-98B18018F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7048500"/>
            <a:ext cx="8686800" cy="24482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DA9A90-A422-6709-3E03-65C6FE412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0" y="3924300"/>
            <a:ext cx="6001588" cy="50864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39106984-6B47-1026-B579-261688713A69}"/>
              </a:ext>
            </a:extLst>
          </p:cNvPr>
          <p:cNvSpPr/>
          <p:nvPr/>
        </p:nvSpPr>
        <p:spPr>
          <a:xfrm>
            <a:off x="9508595" y="5676900"/>
            <a:ext cx="1616605" cy="1577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4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6989" y="-803672"/>
            <a:ext cx="15034022" cy="3836194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2006686" y="440435"/>
            <a:ext cx="10487918" cy="800675"/>
            <a:chOff x="0" y="48021"/>
            <a:chExt cx="13983891" cy="1067568"/>
          </a:xfrm>
        </p:grpSpPr>
        <p:sp>
          <p:nvSpPr>
            <p:cNvPr id="5" name="TextBox 5"/>
            <p:cNvSpPr txBox="1"/>
            <p:nvPr/>
          </p:nvSpPr>
          <p:spPr>
            <a:xfrm>
              <a:off x="0" y="48021"/>
              <a:ext cx="13983891" cy="66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2. </a:t>
              </a:r>
              <a:r>
                <a:rPr lang="ko-KR" alt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모델 설계</a:t>
              </a:r>
              <a:endParaRPr lang="en-US" sz="6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6678"/>
              <a:ext cx="13983891" cy="38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6"/>
                </a:lnSpc>
              </a:pPr>
              <a:endParaRPr lang="en-US" sz="1828" b="1" spc="9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700000">
            <a:off x="13330836" y="-396786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553B3FC6-F032-E738-CBC8-3E4884DFCDD4}"/>
              </a:ext>
            </a:extLst>
          </p:cNvPr>
          <p:cNvSpPr/>
          <p:nvPr/>
        </p:nvSpPr>
        <p:spPr>
          <a:xfrm>
            <a:off x="838200" y="4533900"/>
            <a:ext cx="7551246" cy="4191000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en-US" altLang="ko-KR" sz="5000" dirty="0">
              <a:solidFill>
                <a:schemeClr val="bg1"/>
              </a:solidFill>
            </a:endParaRPr>
          </a:p>
          <a:p>
            <a:r>
              <a:rPr lang="ko-KR" altLang="en-US" sz="5000" dirty="0" err="1">
                <a:solidFill>
                  <a:schemeClr val="bg1"/>
                </a:solidFill>
              </a:rPr>
              <a:t>스케일러</a:t>
            </a:r>
            <a:r>
              <a:rPr lang="en-US" altLang="ko-KR" sz="5000" dirty="0">
                <a:solidFill>
                  <a:schemeClr val="bg1"/>
                </a:solidFill>
              </a:rPr>
              <a:t>: </a:t>
            </a:r>
            <a:r>
              <a:rPr lang="en-US" altLang="ko-KR" sz="5000" dirty="0" err="1">
                <a:solidFill>
                  <a:schemeClr val="bg1"/>
                </a:solidFill>
              </a:rPr>
              <a:t>MinMaxScaler</a:t>
            </a:r>
            <a:r>
              <a:rPr lang="en-US" altLang="ko-KR" sz="50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ko-KR" sz="5000" dirty="0">
                <a:solidFill>
                  <a:schemeClr val="bg1"/>
                </a:solidFill>
              </a:rPr>
              <a:t>EPOCH: 100</a:t>
            </a:r>
          </a:p>
          <a:p>
            <a:r>
              <a:rPr lang="en-US" altLang="ko-KR" sz="5000" dirty="0">
                <a:solidFill>
                  <a:schemeClr val="bg1"/>
                </a:solidFill>
              </a:rPr>
              <a:t>BATCH_SIZE: 64</a:t>
            </a:r>
          </a:p>
          <a:p>
            <a:r>
              <a:rPr lang="en-US" altLang="ko-KR" sz="5000" dirty="0">
                <a:solidFill>
                  <a:schemeClr val="bg1"/>
                </a:solidFill>
              </a:rPr>
              <a:t>LR=1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EE477E-C7EF-8D55-3421-89E204FA2B9B}"/>
              </a:ext>
            </a:extLst>
          </p:cNvPr>
          <p:cNvSpPr/>
          <p:nvPr/>
        </p:nvSpPr>
        <p:spPr>
          <a:xfrm>
            <a:off x="2220969" y="4000500"/>
            <a:ext cx="44958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/>
              <a:t>학습 관련 </a:t>
            </a:r>
            <a:r>
              <a:rPr lang="ko-KR" altLang="en-US" sz="3500" dirty="0" err="1"/>
              <a:t>설정값</a:t>
            </a:r>
            <a:endParaRPr lang="ko-KR" altLang="en-US" sz="3500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7B961DE2-5E88-03E0-DA4B-1955FE476CE5}"/>
              </a:ext>
            </a:extLst>
          </p:cNvPr>
          <p:cNvSpPr/>
          <p:nvPr/>
        </p:nvSpPr>
        <p:spPr>
          <a:xfrm>
            <a:off x="9448800" y="4624574"/>
            <a:ext cx="7551246" cy="4191000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en-US" altLang="ko-KR" sz="5000" dirty="0">
              <a:solidFill>
                <a:schemeClr val="bg1"/>
              </a:solidFill>
            </a:endParaRPr>
          </a:p>
          <a:p>
            <a:r>
              <a:rPr lang="ko-KR" altLang="en-US" sz="5000" dirty="0" err="1">
                <a:solidFill>
                  <a:schemeClr val="bg1"/>
                </a:solidFill>
              </a:rPr>
              <a:t>입력층</a:t>
            </a:r>
            <a:r>
              <a:rPr lang="en-US" altLang="ko-KR" sz="5000" dirty="0">
                <a:solidFill>
                  <a:schemeClr val="bg1"/>
                </a:solidFill>
              </a:rPr>
              <a:t>: 25-&gt; 150</a:t>
            </a:r>
          </a:p>
          <a:p>
            <a:r>
              <a:rPr lang="ko-KR" altLang="en-US" sz="5000" dirty="0" err="1">
                <a:solidFill>
                  <a:schemeClr val="bg1"/>
                </a:solidFill>
              </a:rPr>
              <a:t>은닉층</a:t>
            </a:r>
            <a:r>
              <a:rPr lang="en-US" altLang="ko-KR" sz="5000" dirty="0">
                <a:solidFill>
                  <a:schemeClr val="bg1"/>
                </a:solidFill>
              </a:rPr>
              <a:t>: 150-&gt;120-&gt;100-&gt;80</a:t>
            </a:r>
          </a:p>
          <a:p>
            <a:r>
              <a:rPr lang="ko-KR" altLang="en-US" sz="5000" dirty="0" err="1">
                <a:solidFill>
                  <a:schemeClr val="bg1"/>
                </a:solidFill>
              </a:rPr>
              <a:t>출력층</a:t>
            </a:r>
            <a:r>
              <a:rPr lang="en-US" altLang="ko-KR" sz="5000" dirty="0">
                <a:solidFill>
                  <a:schemeClr val="bg1"/>
                </a:solidFill>
              </a:rPr>
              <a:t>: 80-&gt;5</a:t>
            </a:r>
          </a:p>
          <a:p>
            <a:r>
              <a:rPr lang="ko-KR" altLang="en-US" sz="5000" dirty="0">
                <a:solidFill>
                  <a:schemeClr val="bg1"/>
                </a:solidFill>
              </a:rPr>
              <a:t>최적화</a:t>
            </a:r>
            <a:r>
              <a:rPr lang="en-US" altLang="ko-KR" sz="5000" dirty="0">
                <a:solidFill>
                  <a:schemeClr val="bg1"/>
                </a:solidFill>
              </a:rPr>
              <a:t>: Adam</a:t>
            </a:r>
            <a:endParaRPr lang="ko-KR" altLang="en-US" sz="50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9610E92-21C7-8275-58B7-9FB97F4305EB}"/>
              </a:ext>
            </a:extLst>
          </p:cNvPr>
          <p:cNvSpPr/>
          <p:nvPr/>
        </p:nvSpPr>
        <p:spPr>
          <a:xfrm>
            <a:off x="10831569" y="4091174"/>
            <a:ext cx="44958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500" dirty="0"/>
              <a:t>학습 모델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B2A05B-74B7-6684-85F8-2B1693DF0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070" y="1591369"/>
            <a:ext cx="8534399" cy="6630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C079F3-30D2-6F6B-2114-57870B71C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789" y="1114425"/>
            <a:ext cx="11725275" cy="74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6989" y="-803672"/>
            <a:ext cx="15034022" cy="3836194"/>
          </a:xfrm>
          <a:prstGeom prst="rect">
            <a:avLst/>
          </a:prstGeom>
          <a:solidFill>
            <a:srgbClr val="74AEDB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2006686" y="440435"/>
            <a:ext cx="10487918" cy="800675"/>
            <a:chOff x="0" y="48021"/>
            <a:chExt cx="13983891" cy="1067568"/>
          </a:xfrm>
        </p:grpSpPr>
        <p:sp>
          <p:nvSpPr>
            <p:cNvPr id="5" name="TextBox 5"/>
            <p:cNvSpPr txBox="1"/>
            <p:nvPr/>
          </p:nvSpPr>
          <p:spPr>
            <a:xfrm>
              <a:off x="0" y="48021"/>
              <a:ext cx="13983891" cy="66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93"/>
                </a:lnSpc>
              </a:pPr>
              <a:r>
                <a:rPr 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3. </a:t>
              </a:r>
              <a:r>
                <a:rPr lang="ko-KR" altLang="en-US" sz="6000" b="1" dirty="0">
                  <a:solidFill>
                    <a:srgbClr val="FFFFF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웹 구현</a:t>
              </a:r>
              <a:endParaRPr lang="en-US" sz="6000" b="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26678"/>
              <a:ext cx="13983891" cy="388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376"/>
                </a:lnSpc>
              </a:pPr>
              <a:endParaRPr lang="en-US" sz="1828" b="1" spc="91" dirty="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700000">
            <a:off x="13330836" y="-396786"/>
            <a:ext cx="3608397" cy="3776229"/>
          </a:xfrm>
          <a:custGeom>
            <a:avLst/>
            <a:gdLst/>
            <a:ahLst/>
            <a:cxnLst/>
            <a:rect l="l" t="t" r="r" b="b"/>
            <a:pathLst>
              <a:path w="3608397" h="3776229">
                <a:moveTo>
                  <a:pt x="0" y="0"/>
                </a:moveTo>
                <a:lnTo>
                  <a:pt x="3608397" y="0"/>
                </a:lnTo>
                <a:lnTo>
                  <a:pt x="3608397" y="3776229"/>
                </a:lnTo>
                <a:lnTo>
                  <a:pt x="0" y="3776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34" b="-134"/>
            </a:stretch>
          </a:blipFill>
        </p:spPr>
      </p:sp>
    </p:spTree>
    <p:extLst>
      <p:ext uri="{BB962C8B-B14F-4D97-AF65-F5344CB8AC3E}">
        <p14:creationId xmlns:p14="http://schemas.microsoft.com/office/powerpoint/2010/main" val="87573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169</Words>
  <Application>Microsoft Office PowerPoint</Application>
  <PresentationFormat>사용자 지정</PresentationFormat>
  <Paragraphs>46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Calibri</vt:lpstr>
      <vt:lpstr>Source Han Sans KR Normal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회색 하늘색 병원 벡터 아이콘 의학 의료 프레젠테이션</dc:title>
  <dc:creator>KDP-25</dc:creator>
  <cp:lastModifiedBy>KDP-25</cp:lastModifiedBy>
  <cp:revision>2</cp:revision>
  <dcterms:created xsi:type="dcterms:W3CDTF">2006-08-16T00:00:00Z</dcterms:created>
  <dcterms:modified xsi:type="dcterms:W3CDTF">2024-09-23T04:55:27Z</dcterms:modified>
  <dc:identifier>DAGRij5Dnqo</dc:identifier>
</cp:coreProperties>
</file>